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65" r:id="rId7"/>
    <p:sldId id="260" r:id="rId8"/>
    <p:sldId id="264" r:id="rId9"/>
    <p:sldId id="266" r:id="rId10"/>
    <p:sldId id="276" r:id="rId11"/>
    <p:sldId id="272" r:id="rId12"/>
    <p:sldId id="274" r:id="rId13"/>
    <p:sldId id="267" r:id="rId14"/>
    <p:sldId id="268" r:id="rId15"/>
    <p:sldId id="269" r:id="rId16"/>
    <p:sldId id="277" r:id="rId17"/>
    <p:sldId id="270" r:id="rId18"/>
    <p:sldId id="271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27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6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7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5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54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9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77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5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7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DAF52-CF12-40BF-B8D0-B59CCEC4027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78B0E-4FF7-4660-B0F2-A186BAD4C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3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ru/news/admission/181967289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hkolnikam.hse.ru/summerhttps:/shkolnikam.hse.ru/summe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72;&#1087;&#1086;.&#1088;&#1092;/school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bz.ru/bioshkola-piligri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psh.ru/wp/" TargetMode="External"/><Relationship Id="rId2" Type="http://schemas.openxmlformats.org/officeDocument/2006/relationships/hyperlink" Target="https://molbioschool.org/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lsh.ru/wp-content/uploads/2018/11/vstupitelnye_zadania_klsh-2019.pdf/" TargetMode="External"/><Relationship Id="rId2" Type="http://schemas.openxmlformats.org/officeDocument/2006/relationships/hyperlink" Target="https://klsh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letnyayashkola.org/bio/" TargetMode="External"/><Relationship Id="rId3" Type="http://schemas.openxmlformats.org/officeDocument/2006/relationships/hyperlink" Target="http://letnyayashkola.org/social/" TargetMode="External"/><Relationship Id="rId7" Type="http://schemas.openxmlformats.org/officeDocument/2006/relationships/hyperlink" Target="http://letnyayashkola.org/sci-pub/" TargetMode="External"/><Relationship Id="rId2" Type="http://schemas.openxmlformats.org/officeDocument/2006/relationships/hyperlink" Target="http://letnyayashkol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tnyayashkola.org/psycho/" TargetMode="External"/><Relationship Id="rId5" Type="http://schemas.openxmlformats.org/officeDocument/2006/relationships/hyperlink" Target="http://letnyayashkola.org/astrogeo/" TargetMode="External"/><Relationship Id="rId4" Type="http://schemas.openxmlformats.org/officeDocument/2006/relationships/hyperlink" Target="http://letnyayashkola.org/medo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gling.ru/sschool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mmf-camp.com/" TargetMode="External"/><Relationship Id="rId2" Type="http://schemas.openxmlformats.org/officeDocument/2006/relationships/hyperlink" Target="https://camps.foxford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lon-i-giraf.ru/" TargetMode="External"/><Relationship Id="rId4" Type="http://schemas.openxmlformats.org/officeDocument/2006/relationships/hyperlink" Target="https://www.lksh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anny_capelli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ma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sr-olymp.ru/" TargetMode="External"/><Relationship Id="rId2" Type="http://schemas.openxmlformats.org/officeDocument/2006/relationships/hyperlink" Target="https://edu.gov.ru/press/810/minprosvescheniya-rossii-utverdilo-perechen-olimpiad-intellektualnyh-i-tvorcheskih-konkurs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turlom.olimpiada.ru/" TargetMode="External"/><Relationship Id="rId3" Type="http://schemas.openxmlformats.org/officeDocument/2006/relationships/hyperlink" Target="https://olymp.msu.ru/" TargetMode="External"/><Relationship Id="rId7" Type="http://schemas.openxmlformats.org/officeDocument/2006/relationships/hyperlink" Target="https://olymp.mipt.ru/" TargetMode="External"/><Relationship Id="rId2" Type="http://schemas.openxmlformats.org/officeDocument/2006/relationships/hyperlink" Target="https://olymp.hse.ru/mm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sc.nsu.ru/vsesib/" TargetMode="External"/><Relationship Id="rId5" Type="http://schemas.openxmlformats.org/officeDocument/2006/relationships/hyperlink" Target="http://olympiada.spbu.ru/" TargetMode="External"/><Relationship Id="rId4" Type="http://schemas.openxmlformats.org/officeDocument/2006/relationships/hyperlink" Target="https://pvg.mk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lymp.mgimo.ru/" TargetMode="External"/><Relationship Id="rId2" Type="http://schemas.openxmlformats.org/officeDocument/2006/relationships/hyperlink" Target="https://duhobr.ru/olimp2015/calen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phi.ru/entrant/events/olimpiads/rosat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oturnir.ru/tub" TargetMode="External"/><Relationship Id="rId2" Type="http://schemas.openxmlformats.org/officeDocument/2006/relationships/hyperlink" Target="http://chemturnir.olimpiad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erm.hse.ru/news/keywords/149698012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ru/news/admission/22973183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Олимпиады и конкурсы для гимназистов 5 – 11 класса.</a:t>
            </a:r>
            <a:br>
              <a:rPr lang="ru-RU" b="1" dirty="0"/>
            </a:br>
            <a:r>
              <a:rPr lang="ru-RU" b="1" dirty="0"/>
              <a:t>Каникулярные образовательные лагеря и центры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2895" y="4365104"/>
            <a:ext cx="9053264" cy="1752600"/>
          </a:xfrm>
        </p:spPr>
        <p:txBody>
          <a:bodyPr/>
          <a:lstStyle/>
          <a:p>
            <a:r>
              <a:rPr lang="ru-RU" dirty="0"/>
              <a:t>МАОУ «Гимназия № 4 имени братьев Каменских»</a:t>
            </a:r>
          </a:p>
        </p:txBody>
      </p:sp>
    </p:spTree>
    <p:extLst>
      <p:ext uri="{BB962C8B-B14F-4D97-AF65-F5344CB8AC3E}">
        <p14:creationId xmlns:p14="http://schemas.microsoft.com/office/powerpoint/2010/main" val="2443433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789240"/>
          </a:xfrm>
        </p:spPr>
        <p:txBody>
          <a:bodyPr>
            <a:normAutofit fontScale="62500" lnSpcReduction="20000"/>
          </a:bodyPr>
          <a:lstStyle/>
          <a:p>
            <a:r>
              <a:rPr lang="es-ES_tradnl" b="1" dirty="0">
                <a:hlinkClick r:id="rId2"/>
              </a:rPr>
              <a:t>https://sochisirius.ru/</a:t>
            </a:r>
            <a:r>
              <a:rPr lang="ru-RU" b="1" dirty="0"/>
              <a:t> - подать заявку! </a:t>
            </a:r>
          </a:p>
          <a:p>
            <a:r>
              <a:rPr lang="ru-RU" b="1" dirty="0"/>
              <a:t>Образовательный центр «Сириус» </a:t>
            </a:r>
            <a:r>
              <a:rPr lang="ru-RU" dirty="0"/>
              <a:t>в городе Сочи создан Образовательным Фондом «Талант и успех» на базе олимпийской инфраструктуры.</a:t>
            </a:r>
          </a:p>
          <a:p>
            <a:pPr fontAlgn="base"/>
            <a:r>
              <a:rPr lang="ru-RU" dirty="0"/>
              <a:t>Цель работы Образовательного центра «Сириус» – раннее выявление, развитие и дальнейшая профессиональная поддержка одарённых детей, проявивших выдающиеся способности в области искусств, спорта, естественнонаучных дисциплин, а также добившихся успеха в техническом творчестве.</a:t>
            </a:r>
          </a:p>
          <a:p>
            <a:pPr fontAlgn="base"/>
            <a:r>
              <a:rPr lang="ru-RU" dirty="0"/>
              <a:t>Центр работает круглый год. </a:t>
            </a:r>
            <a:r>
              <a:rPr lang="ru-RU" b="1" dirty="0"/>
              <a:t>Проезд и пребывание в Центре для детей бесплатные</a:t>
            </a:r>
            <a:r>
              <a:rPr lang="ru-RU" dirty="0"/>
              <a:t>. Ежемесячно в «Сириус» приезжают 800 детей в возрасте 10-17 лет из всех регионов России. Обучение проводят ведущие педагоги спортивных, физико-математических, химико-биологических школ, а также выдающиеся деятели российского искусства в сфере академической музыки, классического балета и изобразительного искусства. Образовательная программа рассчитана на 24 дня и включает в себя как занятия по специальности, так и развивающий досуг, мастер-классы, творческие встречи с признанными в своих областях профессионалами, комплекс оздоровительных процедур, а в течение учебного года общеобразовательные занятия.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21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>
                <a:hlinkClick r:id="rId2"/>
              </a:rPr>
              <a:t>https://www.hse.ru/news/admission/181967289.html</a:t>
            </a:r>
            <a:r>
              <a:rPr lang="ru-RU" dirty="0"/>
              <a:t> - летние школы от Высшей школы экономики (НИУ ВШЭ)</a:t>
            </a:r>
          </a:p>
          <a:p>
            <a:r>
              <a:rPr lang="ru-RU" sz="2400" i="1" dirty="0"/>
              <a:t>Летняя многопрофильная школа. Проводится по трем профилям: коммуникации, социальные науки, экономика.</a:t>
            </a:r>
          </a:p>
          <a:p>
            <a:r>
              <a:rPr lang="ru-RU" sz="2400" i="1" dirty="0"/>
              <a:t>Летняя школа на Мальте Школы востоковедения ВШЭ</a:t>
            </a:r>
          </a:p>
          <a:p>
            <a:r>
              <a:rPr lang="ru-RU" sz="2400" i="1" dirty="0"/>
              <a:t> Летний </a:t>
            </a:r>
            <a:r>
              <a:rPr lang="ru-RU" sz="2400" i="1" dirty="0" err="1"/>
              <a:t>профориентационный</a:t>
            </a:r>
            <a:r>
              <a:rPr lang="ru-RU" sz="2400" i="1" dirty="0"/>
              <a:t> лагерь «Мы вместе»</a:t>
            </a:r>
          </a:p>
          <a:p>
            <a:r>
              <a:rPr lang="ru-RU" sz="2400" i="1" dirty="0"/>
              <a:t>Летняя экономическая школа «I </a:t>
            </a:r>
            <a:r>
              <a:rPr lang="ru-RU" sz="2400" i="1" dirty="0" err="1"/>
              <a:t>Love</a:t>
            </a:r>
            <a:r>
              <a:rPr lang="ru-RU" sz="2400" i="1" dirty="0"/>
              <a:t> </a:t>
            </a:r>
            <a:r>
              <a:rPr lang="ru-RU" sz="2400" i="1" dirty="0" err="1"/>
              <a:t>Economics</a:t>
            </a:r>
            <a:r>
              <a:rPr lang="ru-RU" sz="2400" i="1" dirty="0"/>
              <a:t>»</a:t>
            </a:r>
          </a:p>
          <a:p>
            <a:r>
              <a:rPr lang="ru-RU" sz="2400" i="1" dirty="0"/>
              <a:t>Летняя правовая школа</a:t>
            </a:r>
          </a:p>
          <a:p>
            <a:r>
              <a:rPr lang="ru-RU" sz="2400" i="1" dirty="0"/>
              <a:t>Летняя школа по компьютерным наукам</a:t>
            </a:r>
          </a:p>
          <a:p>
            <a:r>
              <a:rPr lang="ru-RU" sz="2400" i="1" dirty="0"/>
              <a:t>Летняя историко-филологическая школа</a:t>
            </a:r>
          </a:p>
          <a:p>
            <a:r>
              <a:rPr lang="ru-RU" sz="2400" i="1" dirty="0"/>
              <a:t>Летняя школа «Предприниматель» (лагерь «Снимаем кино!»)</a:t>
            </a:r>
            <a:endParaRPr lang="ru-RU" sz="3100" dirty="0"/>
          </a:p>
          <a:p>
            <a:pPr marL="0" indent="0">
              <a:buNone/>
            </a:pPr>
            <a:r>
              <a:rPr lang="ru-RU" sz="3100" dirty="0"/>
              <a:t>Нажимайте на кнопку «Подробная информация» под описанием понравившегося вам лагеря</a:t>
            </a:r>
          </a:p>
          <a:p>
            <a:endParaRPr lang="ru-RU" sz="2400" i="1" dirty="0"/>
          </a:p>
          <a:p>
            <a:endParaRPr lang="ru-RU" sz="2400" i="1" dirty="0"/>
          </a:p>
          <a:p>
            <a:endParaRPr lang="ru-RU" sz="24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95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/>
              <a:t>Больше</a:t>
            </a:r>
            <a:r>
              <a:rPr lang="ru-RU" sz="4000" dirty="0"/>
              <a:t> летних и осенних школ от Вышки по ссылке: </a:t>
            </a:r>
            <a:r>
              <a:rPr lang="es-ES_tradnl" sz="4000" dirty="0">
                <a:hlinkClick r:id="rId2"/>
              </a:rPr>
              <a:t>https://shkolnikam.hse.ru/summerhttps://shkolnikam.hse.ru/summer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907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Выездные олимпиадные школы «Ассоциации победителей олимпиад» (АПО)  – занятия проводят победители и призеры олимпиад и опытные преподаватели </a:t>
            </a:r>
            <a:r>
              <a:rPr lang="es-ES_tradnl" dirty="0">
                <a:hlinkClick r:id="rId2"/>
              </a:rPr>
              <a:t>https://</a:t>
            </a:r>
            <a:r>
              <a:rPr lang="ru-RU" dirty="0" err="1">
                <a:hlinkClick r:id="rId2"/>
              </a:rPr>
              <a:t>апо.рф</a:t>
            </a:r>
            <a:r>
              <a:rPr lang="es-ES_tradnl" dirty="0">
                <a:hlinkClick r:id="rId2"/>
              </a:rPr>
              <a:t>/schools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u="sng" dirty="0"/>
              <a:t>Ключевые направления выездных школ АПО:</a:t>
            </a:r>
          </a:p>
          <a:p>
            <a:r>
              <a:rPr lang="ru-RU" dirty="0"/>
              <a:t>Социально-гуманитарное (история, обществознание, искусство, право и экономика. Проекты, кросс-курсы, лекции от методистов ГАОУ ДПО ЦПМ)</a:t>
            </a:r>
          </a:p>
          <a:p>
            <a:r>
              <a:rPr lang="ru-RU" dirty="0"/>
              <a:t>Естественно-научное (химия, биология, экология и география. Практические занятия, кросс-курсы от тренеров сборной Москвы, работы в поле)</a:t>
            </a:r>
          </a:p>
          <a:p>
            <a:r>
              <a:rPr lang="ru-RU" dirty="0"/>
              <a:t>Точные науки (математика, информатика, физика, астрономия. Дополнительные практические занятия, мастерские и много программирования).</a:t>
            </a:r>
          </a:p>
          <a:p>
            <a:r>
              <a:rPr lang="ru-RU" dirty="0"/>
              <a:t>Филологическое (русский язык, литература, лингвистика. Семинары, практикумы и проекты)</a:t>
            </a:r>
          </a:p>
          <a:p>
            <a:r>
              <a:rPr lang="ru-RU" dirty="0"/>
              <a:t>Языковые (английский, китайский, немецкий, французский, испанский, итальянский. Носители, проекты и разговорные клубы).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189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Биологическая школа «Пилигрим» </a:t>
            </a:r>
            <a:r>
              <a:rPr lang="es-ES_tradnl" dirty="0">
                <a:hlinkClick r:id="rId2"/>
              </a:rPr>
              <a:t>https://www.ipbz.ru/bioshkola-piligrim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Ежегодная профильная летняя </a:t>
            </a:r>
            <a:r>
              <a:rPr lang="ru-RU" i="1" dirty="0" err="1"/>
              <a:t>БиоШкола</a:t>
            </a:r>
            <a:r>
              <a:rPr lang="ru-RU" i="1" dirty="0"/>
              <a:t>, которая проводится во второй половине лета в Калужской области и длится чуть более 2-х недель.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sz="3000" dirty="0"/>
              <a:t>Преподавательская команда – сотрудники, выпускники, аспиранты и студенты МГУ им. Ломоносова, СПбГУ, МГИМО, ВШЭ, КГУ им. Циолковского и других ведущих вузов страны, победители региональных, всероссийских и международных предметных олимпиад и студенческих универсиад, готовые поделиться секретами успеха и приоткрыть школьникам дверь в увлекательный мир Большой науки.</a:t>
            </a:r>
          </a:p>
        </p:txBody>
      </p:sp>
    </p:spTree>
    <p:extLst>
      <p:ext uri="{BB962C8B-B14F-4D97-AF65-F5344CB8AC3E}">
        <p14:creationId xmlns:p14="http://schemas.microsoft.com/office/powerpoint/2010/main" val="231313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Школа Молекулярной и Теоретической биологии: </a:t>
            </a:r>
            <a:r>
              <a:rPr lang="es-ES_tradnl" dirty="0">
                <a:hlinkClick r:id="rId2"/>
              </a:rPr>
              <a:t>https://molbioschool.org/ru/</a:t>
            </a:r>
            <a:r>
              <a:rPr lang="ru-RU" dirty="0"/>
              <a:t> - уникальный опыт поучаствовать в настоящем научном исследовании </a:t>
            </a:r>
          </a:p>
          <a:p>
            <a:r>
              <a:rPr lang="ru-RU" dirty="0"/>
              <a:t>Зимняя Пущинская Школа (многопредметная, для школьников 5-11 класса, г. Пущино, Московская область) </a:t>
            </a:r>
            <a:r>
              <a:rPr lang="es-ES_tradnl" dirty="0">
                <a:hlinkClick r:id="rId3"/>
              </a:rPr>
              <a:t>https://www.zpsh.ru/wp/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34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Красноярская Летняя Школа (КЛШ) – одна из старейших летних многопредметных школ для детей, давшая начало Зимней Пущинской Школе и Школе молекулярной и теоретической биологии.</a:t>
            </a:r>
          </a:p>
          <a:p>
            <a:pPr marL="0" indent="0">
              <a:buNone/>
            </a:pPr>
            <a:r>
              <a:rPr lang="es-ES_tradnl" dirty="0">
                <a:hlinkClick r:id="rId2"/>
              </a:rPr>
              <a:t>https://klsh.ru/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i="1" dirty="0"/>
              <a:t>Целью КЛШ является воспитание в школьнике интеллигентного человека — привитие стремления к формированию в себе всесторонне развитой, культурной, критически мыслящей, образованной личности, стремящейся к саморазвитию.</a:t>
            </a:r>
          </a:p>
          <a:p>
            <a:pPr marL="0" indent="0">
              <a:buNone/>
            </a:pPr>
            <a:r>
              <a:rPr lang="ru-RU" dirty="0"/>
              <a:t>Приглашение вне конкурса получают только победители и призеры краевых этапов Всероссийской олимпиады школьников (по соответствующему направлению) и победители Открытой Зимней олимпиады КЛШ.</a:t>
            </a:r>
          </a:p>
          <a:p>
            <a:pPr marL="0" indent="0">
              <a:buNone/>
            </a:pPr>
            <a:r>
              <a:rPr lang="ru-RU" i="1" dirty="0"/>
              <a:t>Вступительные задания: </a:t>
            </a:r>
            <a:r>
              <a:rPr lang="es-ES_tradnl" i="1" dirty="0">
                <a:hlinkClick r:id="rId3"/>
              </a:rPr>
              <a:t>https://klsh.ru/wp-content/uploads/2018/11/vstupitelnye_zadania_klsh-2019.pdf</a:t>
            </a:r>
            <a:r>
              <a:rPr lang="ru-RU" i="1" dirty="0">
                <a:hlinkClick r:id="rId3"/>
              </a:rPr>
              <a:t>/</a:t>
            </a:r>
            <a:endParaRPr lang="ru-RU" i="1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48725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«Летняя школа» </a:t>
            </a:r>
            <a:r>
              <a:rPr lang="es-ES_tradnl" dirty="0">
                <a:hlinkClick r:id="rId2"/>
              </a:rPr>
              <a:t>http://letnyayashkola.org/</a:t>
            </a:r>
            <a:r>
              <a:rPr lang="ru-RU" dirty="0"/>
              <a:t> - база «Волга», г. Дубна, Московская область </a:t>
            </a:r>
          </a:p>
          <a:p>
            <a:pPr marL="0" indent="0">
              <a:buNone/>
            </a:pPr>
            <a:r>
              <a:rPr lang="ru-RU" dirty="0"/>
              <a:t>Мастерские для школьников от 14 лет: </a:t>
            </a:r>
          </a:p>
          <a:p>
            <a:r>
              <a:rPr lang="ru-RU" dirty="0"/>
              <a:t>Отделение социальных наук </a:t>
            </a:r>
            <a:r>
              <a:rPr lang="es-ES_tradnl" dirty="0">
                <a:hlinkClick r:id="rId3"/>
              </a:rPr>
              <a:t>http://letnyayashkola.org/social/</a:t>
            </a:r>
            <a:endParaRPr lang="ru-RU" dirty="0"/>
          </a:p>
          <a:p>
            <a:r>
              <a:rPr lang="ru-RU" dirty="0"/>
              <a:t>Медицинское отделение </a:t>
            </a:r>
            <a:r>
              <a:rPr lang="es-ES_tradnl" dirty="0">
                <a:hlinkClick r:id="rId4"/>
              </a:rPr>
              <a:t>http://letnyayashkola.org/medo/</a:t>
            </a:r>
            <a:r>
              <a:rPr lang="ru-RU" dirty="0"/>
              <a:t> </a:t>
            </a:r>
          </a:p>
          <a:p>
            <a:r>
              <a:rPr lang="ru-RU" dirty="0"/>
              <a:t>Мастерская «</a:t>
            </a:r>
            <a:r>
              <a:rPr lang="ru-RU" dirty="0" err="1"/>
              <a:t>АстроГео</a:t>
            </a:r>
            <a:r>
              <a:rPr lang="ru-RU" dirty="0"/>
              <a:t>» (науки о Земле – астрономия, геология, география, климатология, картография и многое другое…) </a:t>
            </a:r>
            <a:r>
              <a:rPr lang="es-ES_tradnl" dirty="0">
                <a:hlinkClick r:id="rId5"/>
              </a:rPr>
              <a:t>http://letnyayashkola.org/astrogeo/</a:t>
            </a:r>
            <a:endParaRPr lang="ru-RU" dirty="0"/>
          </a:p>
          <a:p>
            <a:r>
              <a:rPr lang="ru-RU" dirty="0"/>
              <a:t>Мастерская психологии </a:t>
            </a:r>
            <a:r>
              <a:rPr lang="es-ES_tradnl" dirty="0">
                <a:hlinkClick r:id="rId6"/>
              </a:rPr>
              <a:t>http://letnyayashkola.org/psycho/</a:t>
            </a:r>
            <a:endParaRPr lang="ru-RU" dirty="0"/>
          </a:p>
          <a:p>
            <a:r>
              <a:rPr lang="ru-RU" dirty="0"/>
              <a:t>Школа «Наука и журналистика» </a:t>
            </a:r>
            <a:r>
              <a:rPr lang="es-ES_tradnl" dirty="0">
                <a:hlinkClick r:id="rId7"/>
              </a:rPr>
              <a:t>http://letnyayashkola.org/sci-pub/</a:t>
            </a:r>
            <a:endParaRPr lang="ru-RU" dirty="0"/>
          </a:p>
          <a:p>
            <a:r>
              <a:rPr lang="ru-RU" dirty="0"/>
              <a:t>Биологическое отделение </a:t>
            </a:r>
            <a:r>
              <a:rPr lang="es-ES_tradnl" dirty="0">
                <a:hlinkClick r:id="rId8"/>
              </a:rPr>
              <a:t>http://letnyayashkola.org/bio/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2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Летняя лингвистическая школа </a:t>
            </a:r>
            <a:r>
              <a:rPr lang="es-ES_tradnl" dirty="0">
                <a:hlinkClick r:id="rId2"/>
              </a:rPr>
              <a:t>http://www.lingling.ru/sschool/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Летнюю лингвистическую школу организует НИУ Высшая школа экономики и Московский центр непрерывного математического образования. Преподавателями школы являются ведущие учёные-лингвисты и популяризаторы науки. </a:t>
            </a:r>
          </a:p>
        </p:txBody>
      </p:sp>
    </p:spTree>
    <p:extLst>
      <p:ext uri="{BB962C8B-B14F-4D97-AF65-F5344CB8AC3E}">
        <p14:creationId xmlns:p14="http://schemas.microsoft.com/office/powerpoint/2010/main" val="427126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лагеря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Образовательные лагеря центра подготовки к ЕГЭ и олимпиадам «</a:t>
            </a:r>
            <a:r>
              <a:rPr lang="ru-RU" dirty="0" err="1"/>
              <a:t>Фоксфорд</a:t>
            </a:r>
            <a:r>
              <a:rPr lang="ru-RU" dirty="0"/>
              <a:t>» </a:t>
            </a:r>
            <a:r>
              <a:rPr lang="es-ES_tradnl" dirty="0">
                <a:hlinkClick r:id="rId2"/>
              </a:rPr>
              <a:t>https://camps.foxford.ru/</a:t>
            </a:r>
            <a:r>
              <a:rPr lang="ru-RU" dirty="0"/>
              <a:t> </a:t>
            </a:r>
          </a:p>
          <a:p>
            <a:r>
              <a:rPr lang="ru-RU" dirty="0"/>
              <a:t>Выездные школы малого мехмата МГУ </a:t>
            </a:r>
            <a:r>
              <a:rPr lang="es-ES_tradnl" dirty="0">
                <a:hlinkClick r:id="rId3"/>
              </a:rPr>
              <a:t>http://mmmf-camp.com/</a:t>
            </a:r>
            <a:endParaRPr lang="ru-RU" dirty="0"/>
          </a:p>
          <a:p>
            <a:r>
              <a:rPr lang="ru-RU" dirty="0"/>
              <a:t>Летняя компьютерная школа </a:t>
            </a:r>
            <a:r>
              <a:rPr lang="es-ES_tradnl" dirty="0">
                <a:hlinkClick r:id="rId4"/>
              </a:rPr>
              <a:t>https://www.lksh.ru/</a:t>
            </a:r>
            <a:endParaRPr lang="ru-RU" dirty="0"/>
          </a:p>
          <a:p>
            <a:r>
              <a:rPr lang="ru-RU" dirty="0"/>
              <a:t>Летние и зимние многопредметные лагеря «Слон и Жираф» </a:t>
            </a:r>
            <a:r>
              <a:rPr lang="es-ES_tradnl" dirty="0">
                <a:hlinkClick r:id="rId5"/>
              </a:rPr>
              <a:t>https://slon-i-giraf.ru/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44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Олимпиады и конкурсы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66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всем вопросам вы можете обращаться 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Деменевой Татьяне Владимировне</a:t>
            </a:r>
          </a:p>
          <a:p>
            <a:pPr marL="0" indent="0">
              <a:buNone/>
            </a:pPr>
            <a:r>
              <a:rPr lang="ru-RU" dirty="0"/>
              <a:t>8(342) 2368380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sanny_capelli@mail.ru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72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Олимпиады вузов г. Перми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Многопредметная олимпиада ПГНИУ «Юные таланты»</a:t>
            </a:r>
          </a:p>
          <a:p>
            <a:pPr marL="0" indent="0">
              <a:buNone/>
            </a:pPr>
            <a:r>
              <a:rPr lang="ru-RU" sz="2800" i="1" dirty="0"/>
              <a:t>По предмету «География» включена в Перечень Олимпиад школьников Министерства образования, присвоен </a:t>
            </a:r>
            <a:r>
              <a:rPr lang="en-US" sz="2800" i="1" dirty="0"/>
              <a:t>I </a:t>
            </a:r>
            <a:r>
              <a:rPr lang="ru-RU" sz="2800" i="1" dirty="0"/>
              <a:t>уровень.</a:t>
            </a:r>
          </a:p>
          <a:p>
            <a:r>
              <a:rPr lang="ru-RU" sz="2800" dirty="0"/>
              <a:t>Олимпиада по медицине Пермского медицинского университета (отборочный муниципальный тур – октябрь-ноябрь, подробнее на </a:t>
            </a:r>
            <a:r>
              <a:rPr lang="en-US" sz="2800" dirty="0">
                <a:hlinkClick r:id="rId2"/>
              </a:rPr>
              <a:t>psma.ru/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ru-RU" sz="2800" i="1" dirty="0"/>
              <a:t>При поступлении в ПГМУ призовое место прибавляет +2 балла к общей сумме результатов ЕГЭ 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7806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Олимпиады Министерства образования 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Каждый учебный год перечень обновляется. </a:t>
            </a:r>
            <a:r>
              <a:rPr lang="ru-RU" b="1" dirty="0"/>
              <a:t>Актуальный </a:t>
            </a:r>
            <a:r>
              <a:rPr lang="ru-RU" b="1"/>
              <a:t>на 2019 – 2020 </a:t>
            </a:r>
            <a:r>
              <a:rPr lang="ru-RU" b="1" dirty="0"/>
              <a:t>год Перечень: </a:t>
            </a:r>
            <a:r>
              <a:rPr lang="es-ES_tradnl" dirty="0">
                <a:hlinkClick r:id="rId2"/>
              </a:rPr>
              <a:t>edu.gov.ru/press/810/minprosvescheniya-rossii-utverdilo-perechen-olimpiad-intellektualnyh-i-tvorcheskih-konkursov</a:t>
            </a:r>
            <a:endParaRPr lang="ru-RU" dirty="0"/>
          </a:p>
          <a:p>
            <a:r>
              <a:rPr lang="es-ES_tradnl" dirty="0">
                <a:hlinkClick r:id="rId3"/>
              </a:rPr>
              <a:t>rsr-olymp.ru/</a:t>
            </a:r>
            <a:r>
              <a:rPr lang="ru-RU" dirty="0"/>
              <a:t> (сайт Российского совета олимпиад школьников).</a:t>
            </a:r>
          </a:p>
          <a:p>
            <a:r>
              <a:rPr lang="ru-RU" dirty="0"/>
              <a:t>Условия льгот при поступлении необходимо уточнять каждой осенью на сайте приёмной комиссии вуза. </a:t>
            </a:r>
          </a:p>
        </p:txBody>
      </p:sp>
    </p:spTree>
    <p:extLst>
      <p:ext uri="{BB962C8B-B14F-4D97-AF65-F5344CB8AC3E}">
        <p14:creationId xmlns:p14="http://schemas.microsoft.com/office/powerpoint/2010/main" val="267417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олимпиады (9 – 11 класс)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>
                <a:hlinkClick r:id="rId2"/>
              </a:rPr>
              <a:t>https://olymp.hse.ru/mmo/</a:t>
            </a:r>
            <a:r>
              <a:rPr lang="ru-RU" dirty="0"/>
              <a:t> - «Высшая проба» (ВШЭ) </a:t>
            </a:r>
          </a:p>
          <a:p>
            <a:pPr marL="0" indent="0">
              <a:buNone/>
            </a:pPr>
            <a:r>
              <a:rPr lang="es-ES_tradnl" dirty="0">
                <a:hlinkClick r:id="rId3"/>
              </a:rPr>
              <a:t>https://olymp.msu.ru/</a:t>
            </a:r>
            <a:r>
              <a:rPr lang="ru-RU" dirty="0"/>
              <a:t> - «Ломоносов» (МГУ)</a:t>
            </a:r>
          </a:p>
          <a:p>
            <a:pPr marL="0" indent="0">
              <a:buNone/>
            </a:pPr>
            <a:r>
              <a:rPr lang="es-ES_tradnl" dirty="0">
                <a:hlinkClick r:id="rId4"/>
              </a:rPr>
              <a:t>https://pvg.mk.ru/</a:t>
            </a:r>
            <a:r>
              <a:rPr lang="ru-RU" dirty="0"/>
              <a:t> - «Покори Воробьевы горы!» (МГУ) </a:t>
            </a:r>
          </a:p>
          <a:p>
            <a:pPr marL="0" indent="0">
              <a:buNone/>
            </a:pPr>
            <a:r>
              <a:rPr lang="es-ES_tradnl" dirty="0">
                <a:hlinkClick r:id="rId5"/>
              </a:rPr>
              <a:t>http://olympiada.spbu.ru/</a:t>
            </a:r>
            <a:r>
              <a:rPr lang="ru-RU" dirty="0"/>
              <a:t> - олимпиада Санкт-Петербургского государственного университета </a:t>
            </a:r>
          </a:p>
          <a:p>
            <a:pPr marL="0" indent="0">
              <a:buNone/>
            </a:pPr>
            <a:r>
              <a:rPr lang="es-ES_tradnl" dirty="0">
                <a:hlinkClick r:id="rId6"/>
              </a:rPr>
              <a:t>http://sesc.nsu.ru/vsesib/</a:t>
            </a:r>
            <a:r>
              <a:rPr lang="ru-RU" dirty="0"/>
              <a:t> - </a:t>
            </a:r>
            <a:r>
              <a:rPr lang="ru-RU" dirty="0" err="1"/>
              <a:t>Всесибирская</a:t>
            </a:r>
            <a:r>
              <a:rPr lang="ru-RU" dirty="0"/>
              <a:t> олимпиада школьников Новосибирского ГУ</a:t>
            </a:r>
            <a:br>
              <a:rPr lang="ru-RU" dirty="0"/>
            </a:br>
            <a:r>
              <a:rPr lang="es-ES_tradnl" dirty="0">
                <a:hlinkClick r:id="rId7"/>
              </a:rPr>
              <a:t>https://olymp.mipt.ru/</a:t>
            </a:r>
            <a:r>
              <a:rPr lang="ru-RU" dirty="0"/>
              <a:t> - олимпиада «Физтех» МФТИ ГУ (физика, математика, информатика) </a:t>
            </a:r>
          </a:p>
          <a:p>
            <a:pPr marL="0" indent="0">
              <a:buNone/>
            </a:pPr>
            <a:r>
              <a:rPr lang="es-ES_tradnl" dirty="0">
                <a:hlinkClick r:id="rId8"/>
              </a:rPr>
              <a:t>http://turlom.olimpiada.ru/</a:t>
            </a:r>
            <a:r>
              <a:rPr lang="ru-RU" dirty="0"/>
              <a:t> - Турнир имени Ломоносова (5-11 класс, многопредметный)</a:t>
            </a:r>
          </a:p>
        </p:txBody>
      </p:sp>
    </p:spTree>
    <p:extLst>
      <p:ext uri="{BB962C8B-B14F-4D97-AF65-F5344CB8AC3E}">
        <p14:creationId xmlns:p14="http://schemas.microsoft.com/office/powerpoint/2010/main" val="225170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Основные олимпиады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820472" cy="4525963"/>
          </a:xfrm>
        </p:spPr>
        <p:txBody>
          <a:bodyPr/>
          <a:lstStyle/>
          <a:p>
            <a:r>
              <a:rPr lang="ru-RU" dirty="0"/>
              <a:t>«Евразийская лингвистическая олимпиада» (7 – 11 класс) </a:t>
            </a:r>
            <a:r>
              <a:rPr lang="es-ES_tradnl" dirty="0">
                <a:hlinkClick r:id="rId2"/>
              </a:rPr>
              <a:t>duhobr.ru/olimp2015/calend.html</a:t>
            </a:r>
            <a:endParaRPr lang="ru-RU" dirty="0"/>
          </a:p>
          <a:p>
            <a:r>
              <a:rPr lang="ru-RU" dirty="0"/>
              <a:t>Олимпиада МГИМО </a:t>
            </a:r>
            <a:r>
              <a:rPr lang="es-ES_tradnl" dirty="0">
                <a:hlinkClick r:id="rId3"/>
              </a:rPr>
              <a:t>https://olymp.mgimo.ru/</a:t>
            </a:r>
            <a:endParaRPr lang="ru-RU" dirty="0"/>
          </a:p>
          <a:p>
            <a:r>
              <a:rPr lang="ru-RU" sz="3000" dirty="0"/>
              <a:t>Физико-математическая олимпиада «РОСАТОМ» </a:t>
            </a:r>
            <a:r>
              <a:rPr lang="es-ES_tradnl" sz="3000" dirty="0">
                <a:hlinkClick r:id="rId4"/>
              </a:rPr>
              <a:t>https://mephi.ru/entrant/events/olimpiads/rosatom/</a:t>
            </a:r>
            <a:endParaRPr lang="ru-RU" sz="3000" dirty="0"/>
          </a:p>
          <a:p>
            <a:pPr marL="0" indent="0">
              <a:buNone/>
            </a:pPr>
            <a:endParaRPr lang="ru-RU" sz="3000" dirty="0"/>
          </a:p>
          <a:p>
            <a:endParaRPr lang="ru-RU" sz="30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09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Олимпиадные турниры, командные состязания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s-ES_tradnl" dirty="0">
                <a:hlinkClick r:id="rId2"/>
              </a:rPr>
              <a:t>http://nti-contest.ru/</a:t>
            </a:r>
            <a:r>
              <a:rPr lang="ru-RU" dirty="0">
                <a:hlinkClick r:id="rId2"/>
              </a:rPr>
              <a:t> </a:t>
            </a:r>
            <a:r>
              <a:rPr lang="ru-RU" dirty="0"/>
              <a:t> О</a:t>
            </a:r>
            <a:r>
              <a:rPr lang="ru-RU" dirty="0">
                <a:solidFill>
                  <a:prstClr val="black"/>
                </a:solidFill>
              </a:rPr>
              <a:t>лимпиада национальной технологической инициативы (инженерная олимпиада по комплексу предметов: химии, биологии, математике, физике, информатике и географии) </a:t>
            </a:r>
            <a:endParaRPr lang="ru-RU" dirty="0">
              <a:hlinkClick r:id="rId2"/>
            </a:endParaRPr>
          </a:p>
          <a:p>
            <a:pPr marL="0" indent="0">
              <a:buNone/>
            </a:pPr>
            <a:r>
              <a:rPr lang="es-ES_tradnl" dirty="0">
                <a:hlinkClick r:id="rId2"/>
              </a:rPr>
              <a:t>http://chemturnir.olimpiada.ru/</a:t>
            </a:r>
            <a:r>
              <a:rPr lang="ru-RU" dirty="0"/>
              <a:t>  - Межрегиональный химический турнир</a:t>
            </a:r>
          </a:p>
          <a:p>
            <a:pPr marL="0" indent="0">
              <a:buNone/>
            </a:pPr>
            <a:r>
              <a:rPr lang="es-ES_tradnl" dirty="0">
                <a:hlinkClick r:id="rId3"/>
              </a:rPr>
              <a:t>https://bioturnir.ru/tub</a:t>
            </a:r>
            <a:r>
              <a:rPr lang="ru-RU" dirty="0"/>
              <a:t> - Всероссийский турнир юных биологов (ТЮБ) </a:t>
            </a:r>
          </a:p>
          <a:p>
            <a:pPr marL="0" indent="0">
              <a:buNone/>
            </a:pPr>
            <a:r>
              <a:rPr lang="es-ES_tradnl" dirty="0">
                <a:hlinkClick r:id="rId4"/>
              </a:rPr>
              <a:t>https://perm.hse.ru/news/keywords/149698012/</a:t>
            </a:r>
            <a:r>
              <a:rPr lang="ru-RU" dirty="0"/>
              <a:t> - турнир дебатов  НИУ ВШЭ «Слово за слово» </a:t>
            </a:r>
          </a:p>
        </p:txBody>
      </p:sp>
    </p:spTree>
    <p:extLst>
      <p:ext uri="{BB962C8B-B14F-4D97-AF65-F5344CB8AC3E}">
        <p14:creationId xmlns:p14="http://schemas.microsoft.com/office/powerpoint/2010/main" val="306933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Конкурсы исследовательских работ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>
                <a:hlinkClick r:id="rId2"/>
              </a:rPr>
              <a:t>hse.ru/news/admission/229731833.html</a:t>
            </a:r>
            <a:r>
              <a:rPr lang="ru-RU" dirty="0"/>
              <a:t> - олимпиада по исследовательской деятельности от Высшей школы экономики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66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Выездные образовательные лагеря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718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1056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Олимпиады и конкурсы для гимназистов 5 – 11 класса. Каникулярные образовательные лагеря и центры </vt:lpstr>
      <vt:lpstr>Олимпиады и конкурсы</vt:lpstr>
      <vt:lpstr>Олимпиады вузов г. Перми</vt:lpstr>
      <vt:lpstr>Олимпиады Министерства образования и науки</vt:lpstr>
      <vt:lpstr>Основные олимпиады (9 – 11 класс)</vt:lpstr>
      <vt:lpstr>Основные олимпиады</vt:lpstr>
      <vt:lpstr>Олимпиадные турниры, командные состязания </vt:lpstr>
      <vt:lpstr>Конкурсы исследовательских работ </vt:lpstr>
      <vt:lpstr>Выездные образовательные лагеря </vt:lpstr>
      <vt:lpstr>Образовательные лагеря</vt:lpstr>
      <vt:lpstr>Образовательные лагеря</vt:lpstr>
      <vt:lpstr>Образовательные лагеря</vt:lpstr>
      <vt:lpstr>Образовательные лагеря </vt:lpstr>
      <vt:lpstr>Образовательные лагеря</vt:lpstr>
      <vt:lpstr>Образовательные лагеря</vt:lpstr>
      <vt:lpstr>Образовательные лагеря</vt:lpstr>
      <vt:lpstr>Образовательные лагеря</vt:lpstr>
      <vt:lpstr>Образовательные лагеря</vt:lpstr>
      <vt:lpstr>Образовательные лагеря</vt:lpstr>
      <vt:lpstr>По всем вопросам вы можете обращаться 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Олимпиады как испытание. Олимпиады как возможности. Олимпиады как развитие.</dc:title>
  <dc:creator>Света</dc:creator>
  <cp:lastModifiedBy>Оля</cp:lastModifiedBy>
  <cp:revision>17</cp:revision>
  <dcterms:created xsi:type="dcterms:W3CDTF">2018-03-06T17:13:31Z</dcterms:created>
  <dcterms:modified xsi:type="dcterms:W3CDTF">2019-09-25T16:38:07Z</dcterms:modified>
</cp:coreProperties>
</file>